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8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3670"/>
    <a:srgbClr val="65B034"/>
    <a:srgbClr val="DF6421"/>
    <a:srgbClr val="2B2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35288-E631-4F21-A134-92F8C8AC9B56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FD3DA-30D7-421D-B502-1E2D500B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4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841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7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BB71F6-A9D0-F44A-8D35-B4B6C6067CE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3AE3F8-3DF2-FD44-9FE9-B9927ED94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0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158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175" y="6400800"/>
            <a:ext cx="3044825" cy="457200"/>
          </a:xfrm>
          <a:prstGeom prst="rect">
            <a:avLst/>
          </a:prstGeom>
          <a:solidFill>
            <a:srgbClr val="743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 userDrawn="1"/>
        </p:nvSpPr>
        <p:spPr>
          <a:xfrm>
            <a:off x="3051175" y="6400800"/>
            <a:ext cx="3044825" cy="457200"/>
          </a:xfrm>
          <a:prstGeom prst="rect">
            <a:avLst/>
          </a:prstGeom>
          <a:solidFill>
            <a:srgbClr val="DF6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34"/>
          <p:cNvSpPr/>
          <p:nvPr userDrawn="1"/>
        </p:nvSpPr>
        <p:spPr>
          <a:xfrm>
            <a:off x="6096000" y="6400800"/>
            <a:ext cx="3044825" cy="457200"/>
          </a:xfrm>
          <a:prstGeom prst="rect">
            <a:avLst/>
          </a:prstGeom>
          <a:solidFill>
            <a:srgbClr val="65B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Oval 21"/>
          <p:cNvSpPr/>
          <p:nvPr userDrawn="1"/>
        </p:nvSpPr>
        <p:spPr>
          <a:xfrm>
            <a:off x="3025775" y="6405563"/>
            <a:ext cx="44450" cy="492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 userDrawn="1"/>
        </p:nvSpPr>
        <p:spPr>
          <a:xfrm>
            <a:off x="3024188" y="6535738"/>
            <a:ext cx="46037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 userDrawn="1"/>
        </p:nvSpPr>
        <p:spPr>
          <a:xfrm>
            <a:off x="3024188" y="6665913"/>
            <a:ext cx="46037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 userDrawn="1"/>
        </p:nvSpPr>
        <p:spPr>
          <a:xfrm>
            <a:off x="3024188" y="6802438"/>
            <a:ext cx="46037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 userDrawn="1"/>
        </p:nvSpPr>
        <p:spPr>
          <a:xfrm>
            <a:off x="6069013" y="6405563"/>
            <a:ext cx="46037" cy="492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 userDrawn="1"/>
        </p:nvSpPr>
        <p:spPr>
          <a:xfrm>
            <a:off x="6067425" y="6535738"/>
            <a:ext cx="46038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 userDrawn="1"/>
        </p:nvSpPr>
        <p:spPr>
          <a:xfrm>
            <a:off x="6067425" y="6665913"/>
            <a:ext cx="46038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 userDrawn="1"/>
        </p:nvSpPr>
        <p:spPr>
          <a:xfrm>
            <a:off x="6067425" y="6802438"/>
            <a:ext cx="46038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embership@agd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d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8"/>
          <a:stretch/>
        </p:blipFill>
        <p:spPr bwMode="auto">
          <a:xfrm>
            <a:off x="2446020" y="1897381"/>
            <a:ext cx="4046219" cy="22288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8343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AGD-ADA Agreement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AGD will accept CERP (ADA) credits towards Fellowship and Mastership Awards 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PACE (AGD) Credits will count towards Licensure Maintenance with the State Board of Dentistry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If you take a CERP or PACE Approved course, it will count towards your FAGD or MAGD award </a:t>
            </a:r>
          </a:p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706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2075"/>
            <a:ext cx="8763000" cy="661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20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Call AGD National Headquarters at 888-243-3368</a:t>
            </a:r>
          </a:p>
          <a:p>
            <a:pPr>
              <a:defRPr/>
            </a:pPr>
            <a:r>
              <a:rPr lang="en-US" dirty="0" smtClean="0"/>
              <a:t>Email AGD National Headquarters at </a:t>
            </a:r>
            <a:r>
              <a:rPr lang="en-US" dirty="0" smtClean="0">
                <a:hlinkClick r:id="rId2"/>
              </a:rPr>
              <a:t>membership@agd.org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3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42900" y="571500"/>
            <a:ext cx="8275320" cy="16002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Academy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of General Dentistry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57350"/>
            <a:ext cx="7132320" cy="2667000"/>
          </a:xfrm>
        </p:spPr>
        <p:txBody>
          <a:bodyPr/>
          <a:lstStyle/>
          <a:p>
            <a:pPr algn="l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</a:rPr>
              <a:t> What </a:t>
            </a:r>
            <a:r>
              <a:rPr lang="en-US" dirty="0">
                <a:solidFill>
                  <a:schemeClr val="tx1"/>
                </a:solidFill>
              </a:rPr>
              <a:t>is the AGD?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</a:rPr>
              <a:t> How </a:t>
            </a:r>
            <a:r>
              <a:rPr lang="en-US" dirty="0">
                <a:solidFill>
                  <a:schemeClr val="tx1"/>
                </a:solidFill>
              </a:rPr>
              <a:t>does it benefit me as a Student?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How will it benefit me as a practicing dentist?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What is the AGD?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Academy of General Dentistry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(AGD) is the only organization exclusively dedicated to serving the needs and interests of the general dentist. Founded in 1952, the AGD has grown to become the world's second largest dental association.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0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/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 smtClean="0">
                <a:ea typeface="ＭＳ Ｐゴシック" panose="020B0600070205080204" pitchFamily="34" charset="-128"/>
              </a:rPr>
              <a:t>Logging on to the 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 smtClean="0">
                <a:ea typeface="ＭＳ Ｐゴシック" panose="020B0600070205080204" pitchFamily="34" charset="-128"/>
              </a:rPr>
              <a:t>AGD website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  <a:hlinkClick r:id="rId2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  <a:hlinkClick r:id="rId2"/>
              </a:rPr>
              <a:t>www.agd.org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Username: Member ID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Password: Your birthdate (should be entered in as 8 digits, no slashes or dashes – Example: DDMMYYYY)</a:t>
            </a:r>
          </a:p>
        </p:txBody>
      </p:sp>
    </p:spTree>
    <p:extLst>
      <p:ext uri="{BB962C8B-B14F-4D97-AF65-F5344CB8AC3E}">
        <p14:creationId xmlns:p14="http://schemas.microsoft.com/office/powerpoint/2010/main" val="484958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Subtopics of the FAGD, MAGD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b="1" dirty="0" smtClean="0"/>
              <a:t>16 Subtopics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Implants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Endodontics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Practice Management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Electives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Removable Prosthodontics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Fixed Prosthodontics and Lab Relations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Oral Medicine/ Oral Diagnosis</a:t>
            </a:r>
          </a:p>
          <a:p>
            <a:pPr marL="594360" indent="-457200">
              <a:buFont typeface="+mj-lt"/>
              <a:buAutoNum type="arabicPeriod"/>
              <a:defRPr/>
            </a:pPr>
            <a:r>
              <a:rPr lang="en-US" sz="2400" dirty="0" smtClean="0"/>
              <a:t>Occlusion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66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Subtopics of the FAGD, MAGD (con’t)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 smtClean="0"/>
              <a:t>Basic Science</a:t>
            </a:r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/>
              <a:t> </a:t>
            </a:r>
            <a:r>
              <a:rPr lang="en-US" sz="2400" dirty="0" smtClean="0"/>
              <a:t>Pediatric Dentistry</a:t>
            </a:r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/>
              <a:t> </a:t>
            </a:r>
            <a:r>
              <a:rPr lang="en-US" sz="2400" dirty="0" smtClean="0"/>
              <a:t>Operative</a:t>
            </a:r>
            <a:endParaRPr lang="en-US" sz="2400" dirty="0"/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 smtClean="0"/>
              <a:t> Cosmetic Dentistry</a:t>
            </a:r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/>
              <a:t> </a:t>
            </a:r>
            <a:r>
              <a:rPr lang="en-US" sz="2400" dirty="0" smtClean="0"/>
              <a:t>Surgery</a:t>
            </a:r>
            <a:endParaRPr lang="en-US" sz="2400" dirty="0"/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 smtClean="0"/>
              <a:t> Special Patient Care</a:t>
            </a:r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 smtClean="0"/>
              <a:t>Periodontics</a:t>
            </a:r>
            <a:endParaRPr lang="en-US" sz="2400" dirty="0"/>
          </a:p>
          <a:p>
            <a:pPr marL="514350" indent="-514350">
              <a:buFont typeface="Arial" panose="020B0604020202020204" pitchFamily="34" charset="0"/>
              <a:buAutoNum type="arabicPeriod" startAt="9"/>
              <a:defRPr/>
            </a:pPr>
            <a:r>
              <a:rPr lang="en-US" sz="2400" dirty="0" smtClean="0"/>
              <a:t>Orthodontics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9538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Getting Credit for 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mtClean="0">
                <a:ea typeface="ＭＳ Ｐゴシック" panose="020B0600070205080204" pitchFamily="34" charset="-128"/>
              </a:rPr>
              <a:t>CE Lecturers and programs will apply for CERP and/or PACE approval on running basis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mtClean="0">
                <a:ea typeface="ＭＳ Ｐゴシック" panose="020B0600070205080204" pitchFamily="34" charset="-128"/>
              </a:rPr>
              <a:t> Acts as stamp of approval so attendees know they will get credit and that the content is from a valid, reviewed source</a:t>
            </a:r>
          </a:p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65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Getting Credit for 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ADA - CERP 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CERP = Continuing Education Recognition Program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Goes Towards Licensure Maintenance with State Boards of Dentistry</a:t>
            </a:r>
          </a:p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0"/>
            <a:ext cx="31432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98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Getting Credit for CE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AGD - PACE 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PACE = Program Approval for Continuing Education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Credit Towards AGD Awards:</a:t>
            </a:r>
          </a:p>
          <a:p>
            <a:pPr lvl="1"/>
            <a:r>
              <a:rPr lang="en-US" altLang="en-US" sz="3200" dirty="0" smtClean="0">
                <a:ea typeface="ＭＳ Ｐゴシック" panose="020B0600070205080204" pitchFamily="34" charset="-128"/>
              </a:rPr>
              <a:t>Fellowship (FAGD)</a:t>
            </a:r>
          </a:p>
          <a:p>
            <a:pPr lvl="1"/>
            <a:r>
              <a:rPr lang="en-US" altLang="en-US" sz="3200" dirty="0" smtClean="0">
                <a:ea typeface="ＭＳ Ｐゴシック" panose="020B0600070205080204" pitchFamily="34" charset="-128"/>
              </a:rPr>
              <a:t>Mastership (MAGD)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66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306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Courier New</vt:lpstr>
      <vt:lpstr>Wingdings</vt:lpstr>
      <vt:lpstr>Office Theme</vt:lpstr>
      <vt:lpstr>PowerPoint Presentation</vt:lpstr>
      <vt:lpstr>Academy of General Dentistry</vt:lpstr>
      <vt:lpstr>What is the AGD?</vt:lpstr>
      <vt:lpstr> Logging on to the  AGD website</vt:lpstr>
      <vt:lpstr>Subtopics of the FAGD, MAGD</vt:lpstr>
      <vt:lpstr> Subtopics of the FAGD, MAGD (con’t)</vt:lpstr>
      <vt:lpstr>Getting Credit for CE</vt:lpstr>
      <vt:lpstr>Getting Credit for CE</vt:lpstr>
      <vt:lpstr>Getting Credit for CE</vt:lpstr>
      <vt:lpstr>AGD-ADA Agreement</vt:lpstr>
      <vt:lpstr>PowerPoint Presentation</vt:lpstr>
      <vt:lpstr>Questions?</vt:lpstr>
    </vt:vector>
  </TitlesOfParts>
  <Company>AGD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AGD AGD</dc:creator>
  <cp:lastModifiedBy>Kristin Gover</cp:lastModifiedBy>
  <cp:revision>3</cp:revision>
  <dcterms:created xsi:type="dcterms:W3CDTF">2017-06-12T17:05:27Z</dcterms:created>
  <dcterms:modified xsi:type="dcterms:W3CDTF">2017-06-22T22:53:06Z</dcterms:modified>
</cp:coreProperties>
</file>